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7" r:id="rId2"/>
    <p:sldId id="256" r:id="rId3"/>
    <p:sldId id="260" r:id="rId4"/>
    <p:sldId id="258" r:id="rId5"/>
    <p:sldId id="259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B8671-998C-44F2-9F95-E495ADF0A46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4B065-195F-4ACA-B9FC-DF05D9699D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B065-195F-4ACA-B9FC-DF05D9699DF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745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192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8817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79965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0255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342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9743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2952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006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970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424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90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854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435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891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42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187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68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76204"/>
            <a:ext cx="8458200" cy="655564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KHATRA ADIBASI MAHAVIDYALAYA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E-CONTENT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DEPARTMENT OF EDUCATION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SEMESTER-I (PROGRAMME)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SESSION: 2022-2023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SUBJECT: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COURSE TITLE: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PRINCIPLES AND PRACTICE OF EDUCATION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COURSE CODE: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AP/EDN/101/C-1A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TOPIC: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CONCEPT AND FACTORS OF EDUCATION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NAME OF THE TEACHER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AKINCHAN PAL</a:t>
            </a:r>
            <a:endParaRPr lang="en-US" sz="2000" dirty="0"/>
          </a:p>
        </p:txBody>
      </p:sp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2" y="304800"/>
            <a:ext cx="1752601" cy="14604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C7FA9A-E203-91D8-07D6-40355B77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874" y="615529"/>
            <a:ext cx="9905999" cy="147857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3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পাঠক্রম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 ( Subject of Learning) </a:t>
            </a:r>
            <a:b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C26270-A20E-59A8-8521-7715831BB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err="1"/>
              <a:t>শিক্ষার</a:t>
            </a:r>
            <a:r>
              <a:rPr lang="en-US" sz="2800" b="1" dirty="0"/>
              <a:t> </a:t>
            </a:r>
            <a:r>
              <a:rPr lang="en-US" sz="2800" b="1" dirty="0" err="1"/>
              <a:t>লক্ষ্য</a:t>
            </a:r>
            <a:r>
              <a:rPr lang="en-US" sz="2800" b="1" dirty="0"/>
              <a:t> </a:t>
            </a:r>
            <a:r>
              <a:rPr lang="en-US" sz="2800" b="1" dirty="0" err="1"/>
              <a:t>যদি</a:t>
            </a:r>
            <a:r>
              <a:rPr lang="en-US" sz="2800" b="1" dirty="0"/>
              <a:t> </a:t>
            </a:r>
            <a:r>
              <a:rPr lang="en-US" sz="2800" b="1" dirty="0" err="1"/>
              <a:t>হয়</a:t>
            </a:r>
            <a:r>
              <a:rPr lang="en-US" sz="2800" b="1" dirty="0"/>
              <a:t> , </a:t>
            </a:r>
            <a:r>
              <a:rPr lang="en-US" sz="2800" b="1" dirty="0" err="1"/>
              <a:t>ব্যক্তিত্বের</a:t>
            </a:r>
            <a:r>
              <a:rPr lang="en-US" sz="2800" b="1" dirty="0"/>
              <a:t> </a:t>
            </a:r>
            <a:r>
              <a:rPr lang="en-US" sz="2800" b="1" dirty="0" err="1"/>
              <a:t>বিকাশের</a:t>
            </a:r>
            <a:r>
              <a:rPr lang="en-US" sz="2800" b="1" dirty="0"/>
              <a:t> </a:t>
            </a:r>
            <a:r>
              <a:rPr lang="en-US" sz="2800" b="1" dirty="0" err="1"/>
              <a:t>মাধ্যমে</a:t>
            </a:r>
            <a:r>
              <a:rPr lang="en-US" sz="2800" b="1" dirty="0"/>
              <a:t>  </a:t>
            </a:r>
            <a:r>
              <a:rPr lang="en-US" sz="2800" b="1" dirty="0" err="1"/>
              <a:t>সামগ্রিক</a:t>
            </a:r>
            <a:r>
              <a:rPr lang="en-US" sz="2800" b="1" dirty="0"/>
              <a:t> </a:t>
            </a:r>
            <a:r>
              <a:rPr lang="en-US" sz="2800" b="1" dirty="0" err="1"/>
              <a:t>সামাজিক</a:t>
            </a:r>
            <a:r>
              <a:rPr lang="en-US" sz="2800" b="1" dirty="0"/>
              <a:t> </a:t>
            </a:r>
            <a:r>
              <a:rPr lang="en-US" sz="2800" b="1" dirty="0" err="1"/>
              <a:t>কল্যাণ</a:t>
            </a:r>
            <a:r>
              <a:rPr lang="en-US" sz="2800" b="1" dirty="0"/>
              <a:t> </a:t>
            </a:r>
            <a:r>
              <a:rPr lang="en-US" sz="2800" b="1" dirty="0" err="1"/>
              <a:t>সাধন</a:t>
            </a:r>
            <a:r>
              <a:rPr lang="en-US" sz="2800" b="1" dirty="0"/>
              <a:t> </a:t>
            </a:r>
            <a:r>
              <a:rPr lang="en-US" sz="2800" b="1" dirty="0" err="1"/>
              <a:t>করা</a:t>
            </a:r>
            <a:r>
              <a:rPr lang="en-US" sz="2800" b="1" dirty="0"/>
              <a:t> ,</a:t>
            </a:r>
            <a:r>
              <a:rPr lang="en-US" sz="2800" b="1" dirty="0" err="1"/>
              <a:t>সেক্ষেত্রে</a:t>
            </a:r>
            <a:r>
              <a:rPr lang="en-US" sz="2800" b="1" dirty="0"/>
              <a:t> </a:t>
            </a:r>
            <a:r>
              <a:rPr lang="en-US" sz="2800" b="1" dirty="0" err="1"/>
              <a:t>শিশুর</a:t>
            </a:r>
            <a:r>
              <a:rPr lang="en-US" sz="2800" b="1" dirty="0"/>
              <a:t> </a:t>
            </a:r>
            <a:r>
              <a:rPr lang="en-US" sz="2800" b="1" dirty="0" err="1"/>
              <a:t>বিকাশের</a:t>
            </a:r>
            <a:r>
              <a:rPr lang="en-US" sz="2800" b="1" dirty="0"/>
              <a:t> </a:t>
            </a:r>
            <a:r>
              <a:rPr lang="en-US" sz="2800" b="1" dirty="0" err="1"/>
              <a:t>ধারাকে</a:t>
            </a:r>
            <a:r>
              <a:rPr lang="en-US" sz="2800" b="1" dirty="0"/>
              <a:t> </a:t>
            </a:r>
            <a:r>
              <a:rPr lang="en-US" sz="2800" b="1" dirty="0" err="1"/>
              <a:t>সেই</a:t>
            </a:r>
            <a:r>
              <a:rPr lang="en-US" sz="2800" b="1" dirty="0"/>
              <a:t> </a:t>
            </a:r>
            <a:r>
              <a:rPr lang="en-US" sz="2800" b="1" dirty="0" err="1"/>
              <a:t>অভিমুখে</a:t>
            </a:r>
            <a:r>
              <a:rPr lang="en-US" sz="2800" b="1" dirty="0"/>
              <a:t> </a:t>
            </a:r>
            <a:r>
              <a:rPr lang="en-US" sz="2800" b="1" dirty="0" err="1"/>
              <a:t>প্রবাহিত</a:t>
            </a:r>
            <a:r>
              <a:rPr lang="en-US" sz="2800" b="1" dirty="0"/>
              <a:t> </a:t>
            </a:r>
            <a:r>
              <a:rPr lang="en-US" sz="2800" b="1" dirty="0" err="1"/>
              <a:t>করার</a:t>
            </a:r>
            <a:r>
              <a:rPr lang="en-US" sz="2800" b="1" dirty="0"/>
              <a:t> </a:t>
            </a:r>
            <a:r>
              <a:rPr lang="en-US" sz="2800" b="1" dirty="0" err="1"/>
              <a:t>জন্য</a:t>
            </a:r>
            <a:r>
              <a:rPr lang="en-US" sz="2800" b="1" dirty="0"/>
              <a:t> </a:t>
            </a:r>
            <a:r>
              <a:rPr lang="en-US" sz="2800" b="1" dirty="0" err="1"/>
              <a:t>পূর্ব</a:t>
            </a:r>
            <a:r>
              <a:rPr lang="en-US" sz="2800" b="1" dirty="0"/>
              <a:t> </a:t>
            </a:r>
            <a:r>
              <a:rPr lang="en-US" sz="2800" b="1" dirty="0" err="1"/>
              <a:t>পরিকল্পনার</a:t>
            </a:r>
            <a:r>
              <a:rPr lang="en-US" sz="2800" b="1" dirty="0"/>
              <a:t> </a:t>
            </a:r>
            <a:r>
              <a:rPr lang="en-US" sz="2800" b="1" dirty="0" err="1"/>
              <a:t>প্রয়োজন</a:t>
            </a:r>
            <a:r>
              <a:rPr lang="en-US" sz="2800" b="1" dirty="0"/>
              <a:t> </a:t>
            </a:r>
            <a:r>
              <a:rPr lang="en-US" sz="2800" b="1" dirty="0" err="1"/>
              <a:t>আবশ্যিক</a:t>
            </a:r>
            <a:r>
              <a:rPr lang="en-US" sz="2800" b="1" dirty="0"/>
              <a:t>।  </a:t>
            </a:r>
            <a:r>
              <a:rPr lang="en-US" sz="2800" b="1" dirty="0" err="1"/>
              <a:t>সেই</a:t>
            </a:r>
            <a:r>
              <a:rPr lang="en-US" sz="2800" b="1" dirty="0"/>
              <a:t> </a:t>
            </a:r>
            <a:r>
              <a:rPr lang="en-US" sz="2800" b="1" dirty="0" err="1"/>
              <a:t>পরিকল্পিত</a:t>
            </a:r>
            <a:r>
              <a:rPr lang="en-US" sz="2800" b="1" dirty="0"/>
              <a:t>,  </a:t>
            </a:r>
            <a:r>
              <a:rPr lang="en-US" sz="2800" b="1" dirty="0" err="1"/>
              <a:t>বিকাশমুখী</a:t>
            </a:r>
            <a:r>
              <a:rPr lang="en-US" sz="2800" b="1" dirty="0"/>
              <a:t> </a:t>
            </a:r>
            <a:r>
              <a:rPr lang="en-US" sz="2800" b="1" dirty="0" err="1"/>
              <a:t>অভিজ্ঞা</a:t>
            </a:r>
            <a:r>
              <a:rPr lang="en-US" sz="2800" b="1" dirty="0"/>
              <a:t> </a:t>
            </a:r>
            <a:r>
              <a:rPr lang="en-US" sz="2800" b="1" dirty="0" err="1"/>
              <a:t>গুলির</a:t>
            </a:r>
            <a:r>
              <a:rPr lang="en-US" sz="2800" b="1" dirty="0"/>
              <a:t> </a:t>
            </a:r>
            <a:r>
              <a:rPr lang="en-US" sz="2800" b="1" dirty="0" err="1"/>
              <a:t>সঞ্চয়ন</a:t>
            </a:r>
            <a:r>
              <a:rPr lang="en-US" sz="2800" b="1" dirty="0"/>
              <a:t> ও </a:t>
            </a:r>
            <a:r>
              <a:rPr lang="en-US" sz="2800" b="1" dirty="0" err="1"/>
              <a:t>সংবর্ধন</a:t>
            </a:r>
            <a:r>
              <a:rPr lang="en-US" sz="2800" b="1" dirty="0"/>
              <a:t> </a:t>
            </a:r>
            <a:r>
              <a:rPr lang="en-US" sz="2800" b="1" dirty="0" err="1"/>
              <a:t>শিশুর</a:t>
            </a:r>
            <a:r>
              <a:rPr lang="en-US" sz="2800" b="1" dirty="0"/>
              <a:t> </a:t>
            </a:r>
            <a:r>
              <a:rPr lang="en-US" sz="2800" b="1" dirty="0" err="1"/>
              <a:t>দিক</a:t>
            </a:r>
            <a:r>
              <a:rPr lang="en-US" sz="2800" b="1" dirty="0"/>
              <a:t> </a:t>
            </a:r>
            <a:r>
              <a:rPr lang="en-US" sz="2800" b="1" dirty="0" err="1"/>
              <a:t>থেকে</a:t>
            </a:r>
            <a:r>
              <a:rPr lang="en-US" sz="2800" b="1" dirty="0"/>
              <a:t> </a:t>
            </a:r>
            <a:r>
              <a:rPr lang="en-US" sz="2800" b="1" dirty="0" err="1"/>
              <a:t>একান্ত</a:t>
            </a:r>
            <a:r>
              <a:rPr lang="en-US" sz="2800" b="1" dirty="0"/>
              <a:t> </a:t>
            </a:r>
            <a:r>
              <a:rPr lang="en-US" sz="2800" b="1" dirty="0" err="1"/>
              <a:t>ভাবে</a:t>
            </a:r>
            <a:r>
              <a:rPr lang="en-US" sz="2800" b="1" dirty="0"/>
              <a:t> </a:t>
            </a:r>
            <a:r>
              <a:rPr lang="en-US" sz="2800" b="1" dirty="0" err="1"/>
              <a:t>প্রয়োজন</a:t>
            </a:r>
            <a:r>
              <a:rPr lang="en-US" sz="2800" b="1" dirty="0"/>
              <a:t>। </a:t>
            </a:r>
            <a:r>
              <a:rPr lang="en-US" sz="2800" b="1" dirty="0" err="1"/>
              <a:t>সেই</a:t>
            </a:r>
            <a:r>
              <a:rPr lang="en-US" sz="2800" b="1" dirty="0"/>
              <a:t> </a:t>
            </a:r>
            <a:r>
              <a:rPr lang="en-US" sz="2800" b="1" dirty="0" err="1"/>
              <a:t>হিসেবে</a:t>
            </a:r>
            <a:r>
              <a:rPr lang="en-US" sz="2800" b="1" dirty="0"/>
              <a:t> , </a:t>
            </a:r>
            <a:r>
              <a:rPr lang="en-US" sz="2800" b="1" dirty="0" err="1"/>
              <a:t>পাঠক্রমকে</a:t>
            </a:r>
            <a:r>
              <a:rPr lang="en-US" sz="2800" b="1" dirty="0"/>
              <a:t> </a:t>
            </a:r>
            <a:r>
              <a:rPr lang="en-US" sz="2800" b="1" dirty="0" err="1"/>
              <a:t>শিক্ষার</a:t>
            </a:r>
            <a:r>
              <a:rPr lang="en-US" sz="2800" b="1" dirty="0"/>
              <a:t> </a:t>
            </a:r>
            <a:r>
              <a:rPr lang="en-US" sz="2800" b="1" dirty="0" err="1"/>
              <a:t>একটি</a:t>
            </a:r>
            <a:r>
              <a:rPr lang="en-US" sz="2800" b="1" dirty="0"/>
              <a:t> </a:t>
            </a:r>
            <a:r>
              <a:rPr lang="en-US" sz="2800" b="1" dirty="0" err="1"/>
              <a:t>আবশ্যিক</a:t>
            </a:r>
            <a:r>
              <a:rPr lang="en-US" sz="2800" b="1" dirty="0"/>
              <a:t> </a:t>
            </a:r>
            <a:r>
              <a:rPr lang="en-US" sz="2800" b="1" dirty="0" err="1"/>
              <a:t>প্রয়োজনীয়</a:t>
            </a:r>
            <a:r>
              <a:rPr lang="en-US" sz="2800" b="1" dirty="0"/>
              <a:t> </a:t>
            </a:r>
            <a:r>
              <a:rPr lang="en-US" sz="2800" b="1" dirty="0" err="1"/>
              <a:t>উপাদান</a:t>
            </a:r>
            <a:r>
              <a:rPr lang="en-US" sz="2800" b="1" dirty="0"/>
              <a:t> </a:t>
            </a:r>
            <a:r>
              <a:rPr lang="en-US" sz="2800" b="1" dirty="0" err="1"/>
              <a:t>হিসেবে</a:t>
            </a:r>
            <a:r>
              <a:rPr lang="en-US" sz="2800" b="1" dirty="0"/>
              <a:t> </a:t>
            </a:r>
            <a:r>
              <a:rPr lang="en-US" sz="2800" b="1" dirty="0" err="1"/>
              <a:t>বিবেচনা</a:t>
            </a:r>
            <a:r>
              <a:rPr lang="en-US" sz="2800" b="1" dirty="0"/>
              <a:t> </a:t>
            </a:r>
            <a:r>
              <a:rPr lang="en-US" sz="2800" b="1" dirty="0" err="1"/>
              <a:t>করা</a:t>
            </a:r>
            <a:r>
              <a:rPr lang="en-US" sz="2800" b="1" dirty="0"/>
              <a:t> </a:t>
            </a:r>
            <a:r>
              <a:rPr lang="en-US" sz="2800" b="1" dirty="0" err="1"/>
              <a:t>হয়</a:t>
            </a:r>
            <a:r>
              <a:rPr lang="en-US" sz="2800" b="1" dirty="0"/>
              <a:t> ।</a:t>
            </a:r>
          </a:p>
        </p:txBody>
      </p:sp>
    </p:spTree>
    <p:extLst>
      <p:ext uri="{BB962C8B-B14F-4D97-AF65-F5344CB8AC3E}">
        <p14:creationId xmlns="" xmlns:p14="http://schemas.microsoft.com/office/powerpoint/2010/main" val="18283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D261F4-C454-623A-FA05-B29D5576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4"/>
                </a:solidFill>
              </a:rPr>
              <a:t>4 </a:t>
            </a:r>
            <a:r>
              <a:rPr lang="en-US" sz="4800" b="1" dirty="0" err="1">
                <a:solidFill>
                  <a:schemeClr val="accent4"/>
                </a:solidFill>
              </a:rPr>
              <a:t>বিদ্যালয়</a:t>
            </a:r>
            <a:r>
              <a:rPr lang="en-US" sz="4800" b="1" dirty="0">
                <a:solidFill>
                  <a:schemeClr val="accent4"/>
                </a:solidFill>
              </a:rPr>
              <a:t> ( School) </a:t>
            </a:r>
            <a:br>
              <a:rPr lang="en-US" sz="4800" b="1" dirty="0">
                <a:solidFill>
                  <a:schemeClr val="accent4"/>
                </a:solidFill>
              </a:rPr>
            </a:br>
            <a:endParaRPr lang="en-US" sz="4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F955B5-753C-CDCB-7603-9D54FCD4B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071" y="2249487"/>
            <a:ext cx="9541340" cy="3278748"/>
          </a:xfrm>
        </p:spPr>
        <p:txBody>
          <a:bodyPr>
            <a:normAutofit fontScale="92500"/>
          </a:bodyPr>
          <a:lstStyle/>
          <a:p>
            <a:r>
              <a:rPr lang="en-US" sz="2800" b="1" dirty="0" err="1"/>
              <a:t>সভ্যতার</a:t>
            </a:r>
            <a:r>
              <a:rPr lang="en-US" sz="2800" b="1" dirty="0"/>
              <a:t> </a:t>
            </a:r>
            <a:r>
              <a:rPr lang="en-US" sz="2800" b="1" dirty="0" err="1"/>
              <a:t>ক্রমবিকাশের</a:t>
            </a:r>
            <a:r>
              <a:rPr lang="en-US" sz="2800" b="1" dirty="0"/>
              <a:t> </a:t>
            </a:r>
            <a:r>
              <a:rPr lang="en-US" sz="2800" b="1" dirty="0" err="1"/>
              <a:t>সঙ্গে</a:t>
            </a:r>
            <a:r>
              <a:rPr lang="en-US" sz="2800" b="1" dirty="0"/>
              <a:t> </a:t>
            </a:r>
            <a:r>
              <a:rPr lang="en-US" sz="2800" b="1" dirty="0" err="1"/>
              <a:t>সঙ্গে</a:t>
            </a:r>
            <a:r>
              <a:rPr lang="en-US" sz="2800" b="1" dirty="0"/>
              <a:t> </a:t>
            </a:r>
            <a:r>
              <a:rPr lang="en-US" sz="2800" b="1" dirty="0" err="1"/>
              <a:t>ব্যক্তিজীবনের</a:t>
            </a:r>
            <a:r>
              <a:rPr lang="en-US" sz="2800" b="1" dirty="0"/>
              <a:t> </a:t>
            </a:r>
            <a:r>
              <a:rPr lang="en-US" sz="2800" b="1" dirty="0" err="1"/>
              <a:t>জটিলতা</a:t>
            </a:r>
            <a:r>
              <a:rPr lang="en-US" sz="2800" b="1" dirty="0"/>
              <a:t> ও </a:t>
            </a:r>
            <a:r>
              <a:rPr lang="en-US" sz="2800" b="1" dirty="0" err="1"/>
              <a:t>সমাজ</a:t>
            </a:r>
            <a:r>
              <a:rPr lang="en-US" sz="2800" b="1" dirty="0"/>
              <a:t> </a:t>
            </a:r>
            <a:r>
              <a:rPr lang="en-US" sz="2800" b="1" dirty="0" err="1"/>
              <a:t>জীবনের</a:t>
            </a:r>
            <a:r>
              <a:rPr lang="en-US" sz="2800" b="1" dirty="0"/>
              <a:t> </a:t>
            </a:r>
            <a:r>
              <a:rPr lang="en-US" sz="2800" b="1" dirty="0" err="1"/>
              <a:t>চাহিদা</a:t>
            </a:r>
            <a:r>
              <a:rPr lang="en-US" sz="2800" b="1" dirty="0"/>
              <a:t> </a:t>
            </a:r>
            <a:r>
              <a:rPr lang="en-US" sz="2800" b="1" dirty="0" err="1"/>
              <a:t>বৃদ্ধির</a:t>
            </a:r>
            <a:r>
              <a:rPr lang="en-US" sz="2800" b="1" dirty="0"/>
              <a:t> </a:t>
            </a:r>
            <a:r>
              <a:rPr lang="en-US" sz="2800" b="1" dirty="0" err="1"/>
              <a:t>সঙ্গে</a:t>
            </a:r>
            <a:r>
              <a:rPr lang="en-US" sz="2800" b="1" dirty="0"/>
              <a:t> </a:t>
            </a:r>
            <a:r>
              <a:rPr lang="en-US" sz="2800" b="1" dirty="0" err="1"/>
              <a:t>বিদ্যালয়ের</a:t>
            </a:r>
            <a:r>
              <a:rPr lang="en-US" sz="2800" b="1" dirty="0"/>
              <a:t> </a:t>
            </a:r>
            <a:r>
              <a:rPr lang="en-US" sz="2800" b="1" dirty="0" err="1"/>
              <a:t>প্রয়োজনীয়তা</a:t>
            </a:r>
            <a:r>
              <a:rPr lang="en-US" sz="2800" b="1" dirty="0"/>
              <a:t> </a:t>
            </a:r>
            <a:r>
              <a:rPr lang="en-US" sz="2800" b="1" dirty="0" err="1"/>
              <a:t>অনুভব</a:t>
            </a:r>
            <a:r>
              <a:rPr lang="en-US" sz="2800" b="1" dirty="0"/>
              <a:t> </a:t>
            </a:r>
            <a:r>
              <a:rPr lang="en-US" sz="2800" b="1" dirty="0" err="1"/>
              <a:t>করা</a:t>
            </a:r>
            <a:r>
              <a:rPr lang="en-US" sz="2800" b="1" dirty="0"/>
              <a:t> </a:t>
            </a:r>
            <a:r>
              <a:rPr lang="en-US" sz="2800" b="1" dirty="0" err="1"/>
              <a:t>হয়</a:t>
            </a:r>
            <a:r>
              <a:rPr lang="en-US" sz="2800" b="1" dirty="0"/>
              <a:t> । </a:t>
            </a:r>
            <a:r>
              <a:rPr lang="en-US" sz="2800" b="1" dirty="0" err="1"/>
              <a:t>বিদ্যালয়</a:t>
            </a:r>
            <a:r>
              <a:rPr lang="en-US" sz="2800" b="1" dirty="0"/>
              <a:t> </a:t>
            </a:r>
            <a:r>
              <a:rPr lang="en-US" sz="2800" b="1" dirty="0" err="1"/>
              <a:t>হবে</a:t>
            </a:r>
            <a:r>
              <a:rPr lang="en-US" sz="2800" b="1" dirty="0"/>
              <a:t> </a:t>
            </a:r>
            <a:r>
              <a:rPr lang="en-US" sz="2800" b="1" dirty="0" err="1"/>
              <a:t>এমন</a:t>
            </a:r>
            <a:r>
              <a:rPr lang="en-US" sz="2800" b="1" dirty="0"/>
              <a:t> </a:t>
            </a:r>
            <a:r>
              <a:rPr lang="en-US" sz="2800" b="1" dirty="0" err="1"/>
              <a:t>এক</a:t>
            </a:r>
            <a:r>
              <a:rPr lang="en-US" sz="2800" b="1" dirty="0"/>
              <a:t> </a:t>
            </a:r>
            <a:r>
              <a:rPr lang="en-US" sz="2800" b="1" dirty="0" err="1"/>
              <a:t>স্থানে</a:t>
            </a:r>
            <a:r>
              <a:rPr lang="en-US" sz="2800" b="1" dirty="0"/>
              <a:t> </a:t>
            </a:r>
            <a:r>
              <a:rPr lang="en-US" sz="2800" b="1" dirty="0" err="1"/>
              <a:t>যেখানে</a:t>
            </a:r>
            <a:r>
              <a:rPr lang="en-US" sz="2800" b="1" dirty="0"/>
              <a:t> </a:t>
            </a:r>
            <a:r>
              <a:rPr lang="en-US" sz="2800" b="1" dirty="0" err="1"/>
              <a:t>পাঠদানের</a:t>
            </a:r>
            <a:r>
              <a:rPr lang="en-US" sz="2800" b="1" dirty="0"/>
              <a:t> </a:t>
            </a:r>
            <a:r>
              <a:rPr lang="en-US" sz="2800" b="1" dirty="0" err="1"/>
              <a:t>অনুকূল</a:t>
            </a:r>
            <a:r>
              <a:rPr lang="en-US" sz="2800" b="1" dirty="0"/>
              <a:t> </a:t>
            </a:r>
            <a:r>
              <a:rPr lang="en-US" sz="2800" b="1" dirty="0" err="1"/>
              <a:t>পরিবেশ</a:t>
            </a:r>
            <a:r>
              <a:rPr lang="en-US" sz="2800" b="1" dirty="0"/>
              <a:t> </a:t>
            </a:r>
            <a:r>
              <a:rPr lang="en-US" sz="2800" b="1" dirty="0" err="1"/>
              <a:t>আছে</a:t>
            </a:r>
            <a:r>
              <a:rPr lang="en-US" sz="2800" b="1" dirty="0"/>
              <a:t> । </a:t>
            </a:r>
            <a:r>
              <a:rPr lang="en-US" sz="2800" b="1" dirty="0" err="1"/>
              <a:t>সংগঠিত</a:t>
            </a:r>
            <a:r>
              <a:rPr lang="en-US" sz="2800" b="1" dirty="0"/>
              <a:t> </a:t>
            </a:r>
            <a:r>
              <a:rPr lang="en-US" sz="2800" b="1" dirty="0" err="1"/>
              <a:t>শিক্ষাদানের</a:t>
            </a:r>
            <a:r>
              <a:rPr lang="en-US" sz="2800" b="1" dirty="0"/>
              <a:t> </a:t>
            </a:r>
            <a:r>
              <a:rPr lang="en-US" sz="2800" b="1" dirty="0" err="1"/>
              <a:t>মধ্যে</a:t>
            </a:r>
            <a:r>
              <a:rPr lang="en-US" sz="2800" b="1" dirty="0"/>
              <a:t> </a:t>
            </a:r>
            <a:r>
              <a:rPr lang="en-US" sz="2800" b="1" dirty="0" err="1"/>
              <a:t>শিক্ষার</a:t>
            </a:r>
            <a:r>
              <a:rPr lang="en-US" sz="2800" b="1" dirty="0"/>
              <a:t> , </a:t>
            </a:r>
            <a:r>
              <a:rPr lang="en-US" sz="2800" b="1" dirty="0" err="1"/>
              <a:t>গ্রন্থাগার</a:t>
            </a:r>
            <a:r>
              <a:rPr lang="en-US" sz="2800" b="1" dirty="0"/>
              <a:t>,  </a:t>
            </a:r>
            <a:r>
              <a:rPr lang="en-US" sz="2800" b="1" dirty="0" err="1"/>
              <a:t>কর্মশালা</a:t>
            </a:r>
            <a:r>
              <a:rPr lang="en-US" sz="2800" b="1" dirty="0"/>
              <a:t> , </a:t>
            </a:r>
            <a:r>
              <a:rPr lang="en-US" sz="2800" b="1" dirty="0" err="1"/>
              <a:t>খেলার</a:t>
            </a:r>
            <a:r>
              <a:rPr lang="en-US" sz="2800" b="1" dirty="0"/>
              <a:t> </a:t>
            </a:r>
            <a:r>
              <a:rPr lang="en-US" sz="2800" b="1" dirty="0" err="1"/>
              <a:t>মাঠ</a:t>
            </a:r>
            <a:r>
              <a:rPr lang="en-US" sz="2800" b="1" dirty="0"/>
              <a:t> ও </a:t>
            </a:r>
            <a:r>
              <a:rPr lang="en-US" sz="2800" b="1" dirty="0" err="1"/>
              <a:t>অন্যান্য</a:t>
            </a:r>
            <a:r>
              <a:rPr lang="en-US" sz="2800" b="1" dirty="0"/>
              <a:t> </a:t>
            </a:r>
            <a:r>
              <a:rPr lang="en-US" sz="2800" b="1" dirty="0" err="1"/>
              <a:t>শিক্ষা</a:t>
            </a:r>
            <a:r>
              <a:rPr lang="en-US" sz="2800" b="1" dirty="0"/>
              <a:t> </a:t>
            </a:r>
            <a:r>
              <a:rPr lang="en-US" sz="2800" b="1" dirty="0" err="1"/>
              <a:t>উপকরণ</a:t>
            </a:r>
            <a:r>
              <a:rPr lang="en-US" sz="2800" b="1" dirty="0"/>
              <a:t> </a:t>
            </a:r>
            <a:r>
              <a:rPr lang="en-US" sz="2800" b="1" dirty="0" err="1"/>
              <a:t>সমৃদ্ধ</a:t>
            </a:r>
            <a:r>
              <a:rPr lang="en-US" sz="2800" b="1" dirty="0"/>
              <a:t> </a:t>
            </a:r>
            <a:r>
              <a:rPr lang="en-US" sz="2800" b="1" dirty="0" err="1"/>
              <a:t>করতে</a:t>
            </a:r>
            <a:r>
              <a:rPr lang="en-US" sz="2800" b="1" dirty="0"/>
              <a:t> </a:t>
            </a:r>
            <a:r>
              <a:rPr lang="en-US" sz="2800" b="1" dirty="0" err="1"/>
              <a:t>হবে</a:t>
            </a:r>
            <a:r>
              <a:rPr lang="en-US" sz="2800" b="1" dirty="0"/>
              <a:t> 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023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E68DFA-BBD9-6FB9-9E87-091FB8F9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শিক্ষার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মুখ্যকার্যাবলি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( Major functions of Education)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33D6E4F-88F5-8A91-1881-B89BF287F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03696"/>
            <a:ext cx="9076765" cy="5001903"/>
          </a:xfrm>
        </p:spPr>
      </p:pic>
    </p:spTree>
    <p:extLst>
      <p:ext uri="{BB962C8B-B14F-4D97-AF65-F5344CB8AC3E}">
        <p14:creationId xmlns="" xmlns:p14="http://schemas.microsoft.com/office/powerpoint/2010/main" val="153073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214" y="3244334"/>
            <a:ext cx="1148558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16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80BC4D-BE18-8D15-5A62-429A68A63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7" y="1135529"/>
            <a:ext cx="8791575" cy="2387600"/>
          </a:xfrm>
        </p:spPr>
        <p:txBody>
          <a:bodyPr/>
          <a:lstStyle/>
          <a:p>
            <a:r>
              <a:rPr lang="bn-BD" sz="8800" dirty="0"/>
              <a:t>    </a:t>
            </a:r>
            <a:r>
              <a:rPr lang="en-US" sz="8800" b="1" dirty="0" err="1">
                <a:solidFill>
                  <a:schemeClr val="accent3">
                    <a:lumMod val="75000"/>
                  </a:schemeClr>
                </a:solidFill>
              </a:rPr>
              <a:t>শিক্ষা</a:t>
            </a:r>
            <a:r>
              <a:rPr lang="en-US" dirty="0">
                <a:solidFill>
                  <a:schemeClr val="accent2"/>
                </a:solidFill>
              </a:rPr>
              <a:t> ( Education)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A0ECF8-4E38-A070-D093-E5BD9DB029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61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65EBB3-E9B0-2854-E5AC-73A776FD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7" y="1754046"/>
            <a:ext cx="9905999" cy="147857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শিক্ষা</a:t>
            </a:r>
            <a:r>
              <a:rPr lang="en-US" b="1" dirty="0"/>
              <a:t> </a:t>
            </a:r>
            <a:r>
              <a:rPr lang="en-US" b="1" dirty="0" err="1"/>
              <a:t>হল</a:t>
            </a:r>
            <a:r>
              <a:rPr lang="en-US" b="1" dirty="0"/>
              <a:t> , </a:t>
            </a:r>
            <a:r>
              <a:rPr lang="en-US" b="1" dirty="0" err="1"/>
              <a:t>সমাজের</a:t>
            </a:r>
            <a:r>
              <a:rPr lang="en-US" b="1" dirty="0"/>
              <a:t> </a:t>
            </a:r>
            <a:r>
              <a:rPr lang="en-US" b="1" dirty="0" err="1"/>
              <a:t>চাহিদা</a:t>
            </a:r>
            <a:r>
              <a:rPr lang="en-US" b="1" dirty="0"/>
              <a:t> </a:t>
            </a:r>
            <a:r>
              <a:rPr lang="en-US" b="1" dirty="0" err="1"/>
              <a:t>অনুযায়ী</a:t>
            </a:r>
            <a:r>
              <a:rPr lang="en-US" b="1" dirty="0"/>
              <a:t> </a:t>
            </a:r>
            <a:r>
              <a:rPr lang="en-US" b="1" dirty="0" err="1"/>
              <a:t>শিশুর</a:t>
            </a:r>
            <a:r>
              <a:rPr lang="en-US" b="1" dirty="0"/>
              <a:t> </a:t>
            </a:r>
            <a:r>
              <a:rPr lang="en-US" b="1" dirty="0" err="1"/>
              <a:t>উপর</a:t>
            </a:r>
            <a:r>
              <a:rPr lang="en-US" b="1" dirty="0"/>
              <a:t> </a:t>
            </a:r>
            <a:r>
              <a:rPr lang="en-US" b="1" dirty="0" err="1"/>
              <a:t>পরিণত</a:t>
            </a:r>
            <a:r>
              <a:rPr lang="en-US" b="1" dirty="0"/>
              <a:t> </a:t>
            </a:r>
            <a:r>
              <a:rPr lang="en-US" b="1" dirty="0" err="1"/>
              <a:t>ব্যক্তিদের</a:t>
            </a:r>
            <a:r>
              <a:rPr lang="en-US" b="1" dirty="0"/>
              <a:t>  </a:t>
            </a:r>
            <a:r>
              <a:rPr lang="en-US" b="1" dirty="0" err="1"/>
              <a:t>সুপরিকল্পিত</a:t>
            </a:r>
            <a:r>
              <a:rPr lang="en-US" b="1" dirty="0"/>
              <a:t> </a:t>
            </a:r>
            <a:r>
              <a:rPr lang="en-US" b="1" dirty="0" err="1"/>
              <a:t>প্রভাবের</a:t>
            </a:r>
            <a:r>
              <a:rPr lang="en-US" b="1" dirty="0"/>
              <a:t> </a:t>
            </a:r>
            <a:r>
              <a:rPr lang="en-US" b="1" dirty="0" err="1"/>
              <a:t>সমষ্টি</a:t>
            </a:r>
            <a:r>
              <a:rPr lang="en-US" b="1" dirty="0"/>
              <a:t> </a:t>
            </a:r>
            <a:r>
              <a:rPr lang="en-US" b="1" dirty="0" err="1"/>
              <a:t>যা</a:t>
            </a:r>
            <a:r>
              <a:rPr lang="en-US" b="1" dirty="0"/>
              <a:t> </a:t>
            </a:r>
            <a:r>
              <a:rPr lang="en-US" b="1" dirty="0" err="1"/>
              <a:t>তার</a:t>
            </a:r>
            <a:r>
              <a:rPr lang="en-US" b="1" dirty="0"/>
              <a:t> </a:t>
            </a:r>
            <a:r>
              <a:rPr lang="en-US" b="1" dirty="0" err="1"/>
              <a:t>সুষম</a:t>
            </a:r>
            <a:r>
              <a:rPr lang="en-US" b="1" dirty="0"/>
              <a:t> </a:t>
            </a:r>
            <a:r>
              <a:rPr lang="en-US" b="1" dirty="0" err="1"/>
              <a:t>দেহমনের</a:t>
            </a:r>
            <a:r>
              <a:rPr lang="en-US" b="1" dirty="0"/>
              <a:t> </a:t>
            </a:r>
            <a:r>
              <a:rPr lang="en-US" b="1" dirty="0" err="1"/>
              <a:t>বিকাশের</a:t>
            </a:r>
            <a:r>
              <a:rPr lang="en-US" b="1" dirty="0"/>
              <a:t> </a:t>
            </a:r>
            <a:r>
              <a:rPr lang="en-US" b="1" dirty="0" err="1"/>
              <a:t>মাধ্যমে</a:t>
            </a:r>
            <a:r>
              <a:rPr lang="en-US" b="1" dirty="0"/>
              <a:t> </a:t>
            </a:r>
            <a:r>
              <a:rPr lang="en-US" b="1" dirty="0" err="1"/>
              <a:t>জীবনের</a:t>
            </a:r>
            <a:r>
              <a:rPr lang="en-US" b="1" dirty="0"/>
              <a:t> </a:t>
            </a:r>
            <a:r>
              <a:rPr lang="en-US" b="1" dirty="0" err="1"/>
              <a:t>পরম</a:t>
            </a:r>
            <a:r>
              <a:rPr lang="en-US" b="1" dirty="0"/>
              <a:t> </a:t>
            </a:r>
            <a:r>
              <a:rPr lang="en-US" b="1" dirty="0" err="1"/>
              <a:t>সত্যকে</a:t>
            </a:r>
            <a:r>
              <a:rPr lang="en-US" b="1" dirty="0"/>
              <a:t> </a:t>
            </a:r>
            <a:r>
              <a:rPr lang="en-US" b="1" dirty="0" err="1"/>
              <a:t>উপলব্ধি</a:t>
            </a:r>
            <a:r>
              <a:rPr lang="en-US" b="1" dirty="0"/>
              <a:t> </a:t>
            </a:r>
            <a:r>
              <a:rPr lang="en-US" b="1" dirty="0" err="1"/>
              <a:t>করতে</a:t>
            </a:r>
            <a:r>
              <a:rPr lang="en-US" b="1" dirty="0"/>
              <a:t> </a:t>
            </a:r>
            <a:r>
              <a:rPr lang="en-US" b="1" dirty="0" err="1"/>
              <a:t>সহায়তা</a:t>
            </a:r>
            <a:r>
              <a:rPr lang="en-US" b="1" dirty="0"/>
              <a:t> </a:t>
            </a:r>
            <a:r>
              <a:rPr lang="en-US" b="1" dirty="0" err="1"/>
              <a:t>করা</a:t>
            </a:r>
            <a:r>
              <a:rPr lang="en-US" b="1" dirty="0"/>
              <a:t> 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A9325B-2785-6CEF-5EEF-9D7CC8871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707" y="722474"/>
            <a:ext cx="11075895" cy="5449726"/>
          </a:xfrm>
        </p:spPr>
        <p:txBody>
          <a:bodyPr>
            <a:normAutofit/>
          </a:bodyPr>
          <a:lstStyle/>
          <a:p>
            <a:endParaRPr lang="en-US" sz="4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4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4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4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4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8601"/>
            <a:ext cx="11125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শিক্ষা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কাকে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বলে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 ( What is Education )</a:t>
            </a:r>
          </a:p>
          <a:p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986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C1D5DA-DFF0-9FA3-609D-0E1A4BBC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শিক্ষা</a:t>
            </a:r>
            <a:r>
              <a:rPr lang="en-US" sz="4000" b="1" dirty="0">
                <a:solidFill>
                  <a:srgbClr val="FF0000"/>
                </a:solidFill>
              </a:rPr>
              <a:t> – </a:t>
            </a:r>
            <a:r>
              <a:rPr lang="en-US" sz="4000" b="1" dirty="0" err="1">
                <a:solidFill>
                  <a:srgbClr val="FF0000"/>
                </a:solidFill>
              </a:rPr>
              <a:t>সম্পর্কে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মনীষীদের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উক্তি</a:t>
            </a: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5796211-39E8-ED6F-6212-B36EC09BA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3" y="1440002"/>
            <a:ext cx="10739811" cy="3541714"/>
          </a:xfrm>
        </p:spPr>
        <p:txBody>
          <a:bodyPr/>
          <a:lstStyle/>
          <a:p>
            <a:r>
              <a:rPr lang="en-US" sz="3200" b="1" dirty="0" err="1"/>
              <a:t>স্বামী</a:t>
            </a:r>
            <a:r>
              <a:rPr lang="en-US" sz="3200" b="1" dirty="0"/>
              <a:t> </a:t>
            </a:r>
            <a:r>
              <a:rPr lang="en-US" sz="3200" b="1" dirty="0" err="1"/>
              <a:t>বিবেকানন্দ</a:t>
            </a:r>
            <a:r>
              <a:rPr lang="en-US" sz="3200" b="1" dirty="0"/>
              <a:t>- </a:t>
            </a:r>
            <a:r>
              <a:rPr lang="en-US" sz="3200" b="1" dirty="0" err="1"/>
              <a:t>শিক্ষা</a:t>
            </a:r>
            <a:r>
              <a:rPr lang="en-US" sz="3200" b="1" dirty="0"/>
              <a:t> </a:t>
            </a:r>
            <a:r>
              <a:rPr lang="en-US" sz="3200" b="1" dirty="0" err="1"/>
              <a:t>হল</a:t>
            </a:r>
            <a:r>
              <a:rPr lang="en-US" sz="3200" b="1" dirty="0"/>
              <a:t> </a:t>
            </a:r>
            <a:r>
              <a:rPr lang="en-US" sz="3200" b="1" dirty="0" err="1"/>
              <a:t>মানুষের</a:t>
            </a:r>
            <a:r>
              <a:rPr lang="en-US" sz="3200" b="1" dirty="0"/>
              <a:t> </a:t>
            </a:r>
            <a:r>
              <a:rPr lang="en-US" sz="3200" b="1" dirty="0" err="1"/>
              <a:t>অন্তর্নিহিত</a:t>
            </a:r>
            <a:r>
              <a:rPr lang="en-US" sz="3200" b="1" dirty="0"/>
              <a:t> </a:t>
            </a:r>
            <a:r>
              <a:rPr lang="en-US" sz="3200" b="1" dirty="0" err="1"/>
              <a:t>সত্তার</a:t>
            </a:r>
            <a:r>
              <a:rPr lang="en-US" sz="3200" b="1" dirty="0"/>
              <a:t> </a:t>
            </a:r>
            <a:r>
              <a:rPr lang="en-US" sz="3200" b="1" dirty="0" err="1"/>
              <a:t>পরিপূর্ণ</a:t>
            </a:r>
            <a:r>
              <a:rPr lang="en-US" sz="3200" b="1" dirty="0"/>
              <a:t> </a:t>
            </a:r>
            <a:r>
              <a:rPr lang="en-US" sz="3200" b="1" dirty="0" err="1"/>
              <a:t>বিকাশ</a:t>
            </a:r>
            <a:r>
              <a:rPr lang="en-US" sz="3200" b="1" dirty="0"/>
              <a:t> </a:t>
            </a:r>
            <a:r>
              <a:rPr lang="en-US" sz="3200" b="1" dirty="0" err="1"/>
              <a:t>সাধন</a:t>
            </a:r>
            <a:r>
              <a:rPr lang="en-US" sz="3200" b="1" dirty="0"/>
              <a:t> ।</a:t>
            </a:r>
          </a:p>
          <a:p>
            <a:r>
              <a:rPr lang="en-US" sz="3200" b="1" dirty="0"/>
              <a:t>( Education is the manifestation of perfection already in man)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711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3DFA5D-A6A9-23E7-AE98-5AAC80E5A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</a:rPr>
              <a:t>শিক্ষা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</a:rPr>
              <a:t>শব্দের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</a:rPr>
              <a:t>ব্যুৎপত্তিগত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</a:rPr>
              <a:t>অর্থ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D4EAB00-A07C-FD20-214B-CFBEBF6B2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6022" y="1896878"/>
            <a:ext cx="11014731" cy="3936161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/>
              <a:t>‘</a:t>
            </a:r>
            <a:r>
              <a:rPr lang="en-US" sz="3000" b="1" dirty="0"/>
              <a:t> </a:t>
            </a:r>
            <a:r>
              <a:rPr lang="en-US" sz="3000" b="1" dirty="0" err="1"/>
              <a:t>শিক্ষা</a:t>
            </a:r>
            <a:r>
              <a:rPr lang="en-US" sz="3000" b="1" dirty="0"/>
              <a:t> ‘ </a:t>
            </a:r>
            <a:r>
              <a:rPr lang="en-US" sz="3000" b="1" dirty="0" err="1"/>
              <a:t>শব্দটি</a:t>
            </a:r>
            <a:r>
              <a:rPr lang="en-US" sz="3000" b="1" dirty="0"/>
              <a:t> </a:t>
            </a:r>
            <a:r>
              <a:rPr lang="en-US" sz="3000" b="1" dirty="0" err="1"/>
              <a:t>এসেছে</a:t>
            </a:r>
            <a:r>
              <a:rPr lang="en-US" sz="3000" b="1" dirty="0"/>
              <a:t> – </a:t>
            </a:r>
            <a:r>
              <a:rPr lang="en-US" sz="3000" b="1" dirty="0" err="1"/>
              <a:t>সংস্কৃত</a:t>
            </a:r>
            <a:r>
              <a:rPr lang="en-US" sz="3000" b="1" dirty="0"/>
              <a:t> ‘ </a:t>
            </a:r>
            <a:r>
              <a:rPr lang="en-US" sz="3000" b="1" dirty="0" err="1"/>
              <a:t>শাস</a:t>
            </a:r>
            <a:r>
              <a:rPr lang="en-US" sz="3000" b="1" dirty="0"/>
              <a:t> ‘ </a:t>
            </a:r>
            <a:r>
              <a:rPr lang="en-US" sz="3000" b="1" dirty="0" err="1"/>
              <a:t>ধাতু</a:t>
            </a:r>
            <a:r>
              <a:rPr lang="en-US" sz="3000" b="1" dirty="0"/>
              <a:t> </a:t>
            </a:r>
            <a:r>
              <a:rPr lang="en-US" sz="3000" b="1" dirty="0" err="1"/>
              <a:t>থেকে</a:t>
            </a:r>
            <a:r>
              <a:rPr lang="en-US" sz="3000" b="1" dirty="0"/>
              <a:t> । </a:t>
            </a:r>
            <a:r>
              <a:rPr lang="en-US" sz="3000" b="1" dirty="0" err="1"/>
              <a:t>এর</a:t>
            </a:r>
            <a:r>
              <a:rPr lang="en-US" sz="3000" b="1" dirty="0"/>
              <a:t> </a:t>
            </a:r>
            <a:r>
              <a:rPr lang="en-US" sz="3000" b="1" dirty="0" err="1"/>
              <a:t>বহুবিধ</a:t>
            </a:r>
            <a:r>
              <a:rPr lang="en-US" sz="3000" b="1" dirty="0"/>
              <a:t> </a:t>
            </a:r>
            <a:r>
              <a:rPr lang="en-US" sz="3000" b="1" dirty="0" err="1"/>
              <a:t>অর্থ</a:t>
            </a:r>
            <a:r>
              <a:rPr lang="en-US" sz="3000" b="1" dirty="0"/>
              <a:t> </a:t>
            </a:r>
            <a:r>
              <a:rPr lang="en-US" sz="3000" b="1" dirty="0" err="1"/>
              <a:t>হল</a:t>
            </a:r>
            <a:r>
              <a:rPr lang="en-US" sz="3000" b="1" dirty="0"/>
              <a:t>- </a:t>
            </a:r>
            <a:r>
              <a:rPr lang="en-US" sz="3000" b="1" dirty="0" err="1"/>
              <a:t>শাসন</a:t>
            </a:r>
            <a:r>
              <a:rPr lang="en-US" sz="3000" b="1" dirty="0"/>
              <a:t> </a:t>
            </a:r>
            <a:r>
              <a:rPr lang="en-US" sz="3000" b="1" dirty="0" err="1"/>
              <a:t>করা</a:t>
            </a:r>
            <a:r>
              <a:rPr lang="en-US" sz="3000" b="1" dirty="0"/>
              <a:t> , </a:t>
            </a:r>
            <a:r>
              <a:rPr lang="en-US" sz="3000" b="1" dirty="0" err="1"/>
              <a:t>নিয়ন্ত্রিত</a:t>
            </a:r>
            <a:r>
              <a:rPr lang="en-US" sz="3000" b="1" dirty="0"/>
              <a:t> </a:t>
            </a:r>
            <a:r>
              <a:rPr lang="en-US" sz="3000" b="1" dirty="0" err="1"/>
              <a:t>করা</a:t>
            </a:r>
            <a:r>
              <a:rPr lang="en-US" sz="3000" b="1" dirty="0"/>
              <a:t> , </a:t>
            </a:r>
            <a:r>
              <a:rPr lang="en-US" sz="3000" b="1" dirty="0" err="1"/>
              <a:t>শৃঙ্খলিত</a:t>
            </a:r>
            <a:r>
              <a:rPr lang="en-US" sz="3000" b="1" dirty="0"/>
              <a:t> </a:t>
            </a:r>
            <a:r>
              <a:rPr lang="en-US" sz="3000" b="1" dirty="0" err="1"/>
              <a:t>করা</a:t>
            </a:r>
            <a:r>
              <a:rPr lang="en-US" sz="3000" b="1" dirty="0"/>
              <a:t> , </a:t>
            </a:r>
            <a:r>
              <a:rPr lang="en-US" sz="3000" b="1" dirty="0" err="1"/>
              <a:t>প্রশিক্ষণ</a:t>
            </a:r>
            <a:r>
              <a:rPr lang="en-US" sz="3000" b="1" dirty="0"/>
              <a:t> </a:t>
            </a:r>
            <a:r>
              <a:rPr lang="en-US" sz="3000" b="1" dirty="0" err="1"/>
              <a:t>দেওয়া</a:t>
            </a:r>
            <a:r>
              <a:rPr lang="en-US" sz="3000" b="1" dirty="0"/>
              <a:t>।</a:t>
            </a:r>
          </a:p>
          <a:p>
            <a:r>
              <a:rPr lang="en-US" sz="3000" b="1" dirty="0"/>
              <a:t>Education </a:t>
            </a:r>
            <a:r>
              <a:rPr lang="en-US" sz="3000" b="1" dirty="0" err="1"/>
              <a:t>শব্দটি</a:t>
            </a:r>
            <a:r>
              <a:rPr lang="en-US" sz="3000" b="1" dirty="0"/>
              <a:t> </a:t>
            </a:r>
            <a:r>
              <a:rPr lang="en-US" sz="3000" b="1" dirty="0" err="1"/>
              <a:t>তিনটি</a:t>
            </a:r>
            <a:r>
              <a:rPr lang="en-US" sz="3000" b="1" dirty="0"/>
              <a:t> </a:t>
            </a:r>
            <a:r>
              <a:rPr lang="en-US" sz="3000" b="1" dirty="0" err="1"/>
              <a:t>ল্যাটিন</a:t>
            </a:r>
            <a:r>
              <a:rPr lang="en-US" sz="3000" b="1" dirty="0"/>
              <a:t> </a:t>
            </a:r>
            <a:r>
              <a:rPr lang="en-US" sz="3000" b="1" dirty="0" err="1"/>
              <a:t>শব্দ</a:t>
            </a:r>
            <a:r>
              <a:rPr lang="en-US" sz="3000" b="1" dirty="0"/>
              <a:t> ‘ </a:t>
            </a:r>
            <a:r>
              <a:rPr lang="en-US" sz="3000" b="1" dirty="0" err="1"/>
              <a:t>Educare</a:t>
            </a:r>
            <a:r>
              <a:rPr lang="en-US" sz="3000" b="1" dirty="0"/>
              <a:t> , </a:t>
            </a:r>
            <a:r>
              <a:rPr lang="en-US" sz="3000" b="1" dirty="0" err="1"/>
              <a:t>Educere</a:t>
            </a:r>
            <a:r>
              <a:rPr lang="en-US" sz="3000" b="1" dirty="0"/>
              <a:t> , </a:t>
            </a:r>
            <a:r>
              <a:rPr lang="en-US" sz="3000" b="1" dirty="0" err="1"/>
              <a:t>Educatum</a:t>
            </a:r>
            <a:r>
              <a:rPr lang="en-US" sz="3000" b="1" dirty="0"/>
              <a:t> ‘ </a:t>
            </a:r>
            <a:r>
              <a:rPr lang="en-US" sz="3000" b="1" dirty="0" err="1"/>
              <a:t>থেকে</a:t>
            </a:r>
            <a:r>
              <a:rPr lang="en-US" sz="3000" b="1" dirty="0"/>
              <a:t> </a:t>
            </a:r>
            <a:r>
              <a:rPr lang="en-US" sz="3000" b="1" dirty="0" err="1"/>
              <a:t>এসেছে</a:t>
            </a:r>
            <a:r>
              <a:rPr lang="en-US" sz="3000" b="1" dirty="0"/>
              <a:t>। </a:t>
            </a:r>
          </a:p>
          <a:p>
            <a:r>
              <a:rPr lang="en-US" sz="3000" b="1" dirty="0"/>
              <a:t>1. </a:t>
            </a:r>
            <a:r>
              <a:rPr lang="en-US" sz="3000" b="1" dirty="0" err="1"/>
              <a:t>Educare</a:t>
            </a:r>
            <a:r>
              <a:rPr lang="en-US" sz="3000" b="1" dirty="0"/>
              <a:t>- </a:t>
            </a:r>
            <a:r>
              <a:rPr lang="en-US" sz="3000" b="1" dirty="0" err="1"/>
              <a:t>প্রতিপালন</a:t>
            </a:r>
            <a:r>
              <a:rPr lang="en-US" sz="3000" b="1" dirty="0"/>
              <a:t> </a:t>
            </a:r>
            <a:r>
              <a:rPr lang="en-US" sz="3000" b="1" dirty="0" err="1"/>
              <a:t>বা</a:t>
            </a:r>
            <a:r>
              <a:rPr lang="en-US" sz="3000" b="1" dirty="0"/>
              <a:t> </a:t>
            </a:r>
            <a:r>
              <a:rPr lang="en-US" sz="3000" b="1" dirty="0" err="1"/>
              <a:t>পরিচর্যা</a:t>
            </a:r>
            <a:r>
              <a:rPr lang="en-US" sz="3000" b="1" dirty="0"/>
              <a:t> </a:t>
            </a:r>
            <a:r>
              <a:rPr lang="en-US" sz="3000" b="1" dirty="0" err="1"/>
              <a:t>করা</a:t>
            </a:r>
            <a:r>
              <a:rPr lang="en-US" sz="3000" b="1" dirty="0"/>
              <a:t> ।</a:t>
            </a:r>
          </a:p>
          <a:p>
            <a:r>
              <a:rPr lang="en-US" sz="3000" b="1" dirty="0"/>
              <a:t>2. </a:t>
            </a:r>
            <a:r>
              <a:rPr lang="en-US" sz="3000" b="1" dirty="0" err="1"/>
              <a:t>Educere</a:t>
            </a:r>
            <a:r>
              <a:rPr lang="en-US" sz="3000" b="1" dirty="0"/>
              <a:t> –</a:t>
            </a:r>
            <a:r>
              <a:rPr lang="en-US" sz="3000" b="1" dirty="0" err="1"/>
              <a:t>নিষ্কাশন</a:t>
            </a:r>
            <a:r>
              <a:rPr lang="en-US" sz="3000" b="1" dirty="0"/>
              <a:t> </a:t>
            </a:r>
            <a:r>
              <a:rPr lang="en-US" sz="3000" b="1" dirty="0" err="1"/>
              <a:t>করা</a:t>
            </a:r>
            <a:r>
              <a:rPr lang="en-US" sz="3000" b="1" dirty="0"/>
              <a:t> </a:t>
            </a:r>
            <a:r>
              <a:rPr lang="en-US" sz="3000" b="1" dirty="0" err="1"/>
              <a:t>বা</a:t>
            </a:r>
            <a:r>
              <a:rPr lang="en-US" sz="3000" b="1" dirty="0"/>
              <a:t> </a:t>
            </a:r>
            <a:r>
              <a:rPr lang="en-US" sz="3000" b="1" dirty="0" err="1"/>
              <a:t>বের</a:t>
            </a:r>
            <a:r>
              <a:rPr lang="en-US" sz="3000" b="1" dirty="0"/>
              <a:t> </a:t>
            </a:r>
            <a:r>
              <a:rPr lang="en-US" sz="3000" b="1" dirty="0" err="1"/>
              <a:t>করে</a:t>
            </a:r>
            <a:r>
              <a:rPr lang="en-US" sz="3000" b="1" dirty="0"/>
              <a:t> </a:t>
            </a:r>
            <a:r>
              <a:rPr lang="en-US" sz="3000" b="1" dirty="0" err="1"/>
              <a:t>আনা</a:t>
            </a:r>
            <a:r>
              <a:rPr lang="en-US" sz="3000" b="1" dirty="0"/>
              <a:t> ।</a:t>
            </a:r>
          </a:p>
          <a:p>
            <a:r>
              <a:rPr lang="en-US" sz="3000" b="1" dirty="0"/>
              <a:t>3. </a:t>
            </a:r>
            <a:r>
              <a:rPr lang="en-US" sz="3000" b="1" dirty="0" err="1"/>
              <a:t>Educatum</a:t>
            </a:r>
            <a:r>
              <a:rPr lang="en-US" sz="3000" b="1" dirty="0"/>
              <a:t>- </a:t>
            </a:r>
            <a:r>
              <a:rPr lang="en-US" sz="3000" b="1" dirty="0" err="1"/>
              <a:t>শিক্ষাদানের</a:t>
            </a:r>
            <a:r>
              <a:rPr lang="en-US" sz="3000" b="1" dirty="0"/>
              <a:t> </a:t>
            </a:r>
            <a:r>
              <a:rPr lang="en-US" sz="3000" b="1" dirty="0" err="1"/>
              <a:t>কাজ</a:t>
            </a:r>
            <a:r>
              <a:rPr lang="en-US" sz="3000" b="1" dirty="0"/>
              <a:t> </a:t>
            </a:r>
            <a:r>
              <a:rPr lang="en-US" sz="3000" b="1" dirty="0" err="1"/>
              <a:t>বা</a:t>
            </a:r>
            <a:r>
              <a:rPr lang="en-US" sz="3000" b="1" dirty="0"/>
              <a:t> </a:t>
            </a:r>
            <a:r>
              <a:rPr lang="en-US" sz="3000" b="1" dirty="0" err="1"/>
              <a:t>নির্দেশনা</a:t>
            </a:r>
            <a:r>
              <a:rPr lang="en-US" sz="3000" b="1" dirty="0"/>
              <a:t> </a:t>
            </a:r>
            <a:r>
              <a:rPr lang="en-US" sz="3000" b="1" dirty="0" err="1"/>
              <a:t>দান</a:t>
            </a:r>
            <a:r>
              <a:rPr lang="en-US" sz="3000" b="1" dirty="0"/>
              <a:t> ।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1259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66B9CD-27A4-D0F8-0D1D-A367A0BF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F12425A-FA05-E05A-97E4-590883E0B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6" y="210344"/>
            <a:ext cx="10709835" cy="6437312"/>
          </a:xfrm>
        </p:spPr>
      </p:pic>
    </p:spTree>
    <p:extLst>
      <p:ext uri="{BB962C8B-B14F-4D97-AF65-F5344CB8AC3E}">
        <p14:creationId xmlns="" xmlns:p14="http://schemas.microsoft.com/office/powerpoint/2010/main" val="94779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DEAEA2-0B81-2506-07AB-A035BC2D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শিক্ষার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উপাদানসমূহ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4800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1D3E93-BFE0-3FF6-6C4B-8C1C0E837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934" y="1479834"/>
            <a:ext cx="9905999" cy="3281083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as-IN" sz="3600" b="1" dirty="0"/>
              <a:t>শিক্ষার্থী</a:t>
            </a:r>
            <a:r>
              <a:rPr lang="en-US" sz="3600" b="1" dirty="0"/>
              <a:t>( </a:t>
            </a:r>
            <a:r>
              <a:rPr lang="en-US" sz="3600" b="1" dirty="0" err="1"/>
              <a:t>Educand</a:t>
            </a:r>
            <a:r>
              <a:rPr lang="en-US" sz="3600" b="1" dirty="0"/>
              <a:t> )</a:t>
            </a:r>
            <a:endParaRPr lang="as-IN" sz="3600" b="1" dirty="0"/>
          </a:p>
          <a:p>
            <a:pPr marL="742950" indent="-742950" algn="ctr">
              <a:buFont typeface="+mj-lt"/>
              <a:buAutoNum type="arabicPeriod"/>
            </a:pPr>
            <a:r>
              <a:rPr lang="as-IN" sz="3600" b="1" dirty="0"/>
              <a:t>শিক্ষক</a:t>
            </a:r>
            <a:r>
              <a:rPr lang="en-US" sz="3600" b="1" dirty="0"/>
              <a:t>( Educator )</a:t>
            </a:r>
            <a:endParaRPr lang="as-IN" sz="3600" b="1" dirty="0"/>
          </a:p>
          <a:p>
            <a:pPr marL="742950" indent="-742950" algn="ctr">
              <a:buFont typeface="+mj-lt"/>
              <a:buAutoNum type="arabicPeriod"/>
            </a:pPr>
            <a:r>
              <a:rPr lang="as-IN" sz="3600" b="1" dirty="0"/>
              <a:t>পাঠক্রম </a:t>
            </a:r>
            <a:r>
              <a:rPr lang="en-US" sz="3600" b="1" dirty="0"/>
              <a:t>( Subject of Learning)</a:t>
            </a:r>
            <a:endParaRPr lang="as-IN" sz="3600" b="1" dirty="0"/>
          </a:p>
          <a:p>
            <a:pPr marL="742950" indent="-742950" algn="ctr">
              <a:buFont typeface="+mj-lt"/>
              <a:buAutoNum type="arabicPeriod"/>
            </a:pPr>
            <a:r>
              <a:rPr lang="as-IN" sz="3600" b="1" dirty="0"/>
              <a:t>বিদ্যালয়</a:t>
            </a:r>
            <a:r>
              <a:rPr lang="en-US" sz="3600" b="1" dirty="0"/>
              <a:t> ( School)</a:t>
            </a:r>
          </a:p>
        </p:txBody>
      </p:sp>
    </p:spTree>
    <p:extLst>
      <p:ext uri="{BB962C8B-B14F-4D97-AF65-F5344CB8AC3E}">
        <p14:creationId xmlns="" xmlns:p14="http://schemas.microsoft.com/office/powerpoint/2010/main" val="51958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996E24-CCFF-9FC4-F8EF-1E22DF291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chemeClr val="accent3"/>
                </a:solidFill>
              </a:rPr>
              <a:t>1 </a:t>
            </a:r>
            <a:r>
              <a:rPr lang="en-US" sz="4800" b="1" dirty="0" err="1">
                <a:solidFill>
                  <a:schemeClr val="accent3"/>
                </a:solidFill>
              </a:rPr>
              <a:t>শিক্ষার্থী</a:t>
            </a:r>
            <a:r>
              <a:rPr lang="en-US" sz="4800" b="1" dirty="0">
                <a:solidFill>
                  <a:schemeClr val="accent3"/>
                </a:solidFill>
              </a:rPr>
              <a:t>( </a:t>
            </a:r>
            <a:r>
              <a:rPr lang="en-US" sz="4800" b="1" dirty="0" err="1">
                <a:solidFill>
                  <a:schemeClr val="accent3"/>
                </a:solidFill>
              </a:rPr>
              <a:t>Educand</a:t>
            </a:r>
            <a:r>
              <a:rPr lang="en-US" sz="4800" b="1" dirty="0">
                <a:solidFill>
                  <a:schemeClr val="accent3"/>
                </a:solidFill>
              </a:rPr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FEFF35-7696-B71B-824E-48F4C7FF1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57" y="1658143"/>
            <a:ext cx="9905999" cy="3541714"/>
          </a:xfrm>
        </p:spPr>
        <p:txBody>
          <a:bodyPr>
            <a:noAutofit/>
          </a:bodyPr>
          <a:lstStyle/>
          <a:p>
            <a:r>
              <a:rPr lang="en-US" sz="3200" b="1" dirty="0" err="1"/>
              <a:t>শিক্ষার</a:t>
            </a:r>
            <a:r>
              <a:rPr lang="en-US" sz="3200" b="1" dirty="0"/>
              <a:t> </a:t>
            </a:r>
            <a:r>
              <a:rPr lang="en-US" sz="3200" b="1" dirty="0" err="1"/>
              <a:t>অর্থ</a:t>
            </a:r>
            <a:r>
              <a:rPr lang="en-US" sz="3200" b="1" dirty="0"/>
              <a:t> </a:t>
            </a:r>
            <a:r>
              <a:rPr lang="en-US" sz="3200" b="1" dirty="0" err="1"/>
              <a:t>যুগে</a:t>
            </a:r>
            <a:r>
              <a:rPr lang="en-US" sz="3200" b="1" dirty="0"/>
              <a:t> </a:t>
            </a:r>
            <a:r>
              <a:rPr lang="en-US" sz="3200" b="1" dirty="0" err="1"/>
              <a:t>যুগে</a:t>
            </a:r>
            <a:r>
              <a:rPr lang="en-US" sz="3200" b="1" dirty="0"/>
              <a:t> </a:t>
            </a:r>
            <a:r>
              <a:rPr lang="en-US" sz="3200" b="1" dirty="0" err="1"/>
              <a:t>পরিবর্তিত</a:t>
            </a:r>
            <a:r>
              <a:rPr lang="en-US" sz="3200" b="1" dirty="0"/>
              <a:t> </a:t>
            </a:r>
            <a:r>
              <a:rPr lang="en-US" sz="3200" b="1" dirty="0" err="1"/>
              <a:t>হলেও</a:t>
            </a:r>
            <a:r>
              <a:rPr lang="en-US" sz="3200" b="1" dirty="0"/>
              <a:t>,  </a:t>
            </a:r>
            <a:r>
              <a:rPr lang="en-US" sz="3200" b="1" dirty="0" err="1"/>
              <a:t>শিক্ষার্থীর</a:t>
            </a:r>
            <a:r>
              <a:rPr lang="en-US" sz="3200" b="1" dirty="0"/>
              <a:t> </a:t>
            </a:r>
            <a:r>
              <a:rPr lang="en-US" sz="3200" b="1" dirty="0" err="1"/>
              <a:t>প্রয়োজনীয়তার</a:t>
            </a:r>
            <a:r>
              <a:rPr lang="en-US" sz="3200" b="1" dirty="0"/>
              <a:t> </a:t>
            </a:r>
            <a:r>
              <a:rPr lang="en-US" sz="3200" b="1" dirty="0" err="1"/>
              <a:t>কথা</a:t>
            </a:r>
            <a:r>
              <a:rPr lang="en-US" sz="3200" b="1" dirty="0"/>
              <a:t> </a:t>
            </a:r>
            <a:r>
              <a:rPr lang="en-US" sz="3200" b="1" dirty="0" err="1"/>
              <a:t>স্বীকার</a:t>
            </a:r>
            <a:r>
              <a:rPr lang="en-US" sz="3200" b="1" dirty="0"/>
              <a:t> </a:t>
            </a:r>
            <a:r>
              <a:rPr lang="en-US" sz="3200" b="1" dirty="0" err="1"/>
              <a:t>করা</a:t>
            </a:r>
            <a:r>
              <a:rPr lang="en-US" sz="3200" b="1" dirty="0"/>
              <a:t> </a:t>
            </a:r>
            <a:r>
              <a:rPr lang="en-US" sz="3200" b="1" dirty="0" err="1"/>
              <a:t>হয়েছে</a:t>
            </a:r>
            <a:r>
              <a:rPr lang="en-US" sz="3200" b="1" dirty="0"/>
              <a:t> । </a:t>
            </a:r>
            <a:r>
              <a:rPr lang="en-US" sz="3200" b="1" dirty="0" err="1"/>
              <a:t>প্রচলিত</a:t>
            </a:r>
            <a:r>
              <a:rPr lang="en-US" sz="3200" b="1" dirty="0"/>
              <a:t> </a:t>
            </a:r>
            <a:r>
              <a:rPr lang="en-US" sz="3200" b="1" dirty="0" err="1"/>
              <a:t>অর্থে</a:t>
            </a:r>
            <a:r>
              <a:rPr lang="en-US" sz="3200" b="1" dirty="0"/>
              <a:t> </a:t>
            </a:r>
            <a:r>
              <a:rPr lang="en-US" sz="3200" b="1" dirty="0" err="1"/>
              <a:t>শিক্ষাকে</a:t>
            </a:r>
            <a:r>
              <a:rPr lang="en-US" sz="3200" b="1" dirty="0"/>
              <a:t> </a:t>
            </a:r>
            <a:r>
              <a:rPr lang="en-US" sz="3200" b="1" dirty="0" err="1"/>
              <a:t>জ্ঞান</a:t>
            </a:r>
            <a:r>
              <a:rPr lang="en-US" sz="3200" b="1" dirty="0"/>
              <a:t> </a:t>
            </a:r>
            <a:r>
              <a:rPr lang="en-US" sz="3200" b="1" dirty="0" err="1"/>
              <a:t>সঞ্চালনের</a:t>
            </a:r>
            <a:r>
              <a:rPr lang="en-US" sz="3200" b="1" dirty="0"/>
              <a:t> </a:t>
            </a:r>
            <a:r>
              <a:rPr lang="en-US" sz="3200" b="1" dirty="0" err="1"/>
              <a:t>প্রয়াস</a:t>
            </a:r>
            <a:r>
              <a:rPr lang="en-US" sz="3200" b="1" dirty="0"/>
              <a:t> </a:t>
            </a:r>
            <a:r>
              <a:rPr lang="en-US" sz="3200" b="1" dirty="0" err="1"/>
              <a:t>হিসেবে</a:t>
            </a:r>
            <a:r>
              <a:rPr lang="en-US" sz="3200" b="1" dirty="0"/>
              <a:t> </a:t>
            </a:r>
            <a:r>
              <a:rPr lang="en-US" sz="3200" b="1" dirty="0" err="1"/>
              <a:t>গ্রহণ</a:t>
            </a:r>
            <a:r>
              <a:rPr lang="en-US" sz="3200" b="1" dirty="0"/>
              <a:t> </a:t>
            </a:r>
            <a:r>
              <a:rPr lang="en-US" sz="3200" b="1" dirty="0" err="1"/>
              <a:t>করা</a:t>
            </a:r>
            <a:r>
              <a:rPr lang="en-US" sz="3200" b="1" dirty="0"/>
              <a:t> </a:t>
            </a:r>
            <a:r>
              <a:rPr lang="en-US" sz="3200" b="1" dirty="0" err="1"/>
              <a:t>হলেও</a:t>
            </a:r>
            <a:r>
              <a:rPr lang="en-US" sz="3200" b="1" dirty="0"/>
              <a:t> </a:t>
            </a:r>
            <a:r>
              <a:rPr lang="en-US" sz="3200" b="1" dirty="0" err="1"/>
              <a:t>বর্তমান</a:t>
            </a:r>
            <a:r>
              <a:rPr lang="en-US" sz="3200" b="1" dirty="0"/>
              <a:t> </a:t>
            </a:r>
            <a:r>
              <a:rPr lang="en-US" sz="3200" b="1" dirty="0" err="1"/>
              <a:t>কালে</a:t>
            </a:r>
            <a:r>
              <a:rPr lang="en-US" sz="3200" b="1" dirty="0"/>
              <a:t> </a:t>
            </a:r>
            <a:r>
              <a:rPr lang="en-US" sz="3200" b="1" dirty="0" err="1"/>
              <a:t>শিক্ষার্থীর</a:t>
            </a:r>
            <a:r>
              <a:rPr lang="en-US" sz="3200" b="1" dirty="0"/>
              <a:t> </a:t>
            </a:r>
            <a:r>
              <a:rPr lang="en-US" sz="3200" b="1" dirty="0" err="1"/>
              <a:t>মধ্যে</a:t>
            </a:r>
            <a:r>
              <a:rPr lang="en-US" sz="3200" b="1" dirty="0"/>
              <a:t> </a:t>
            </a:r>
            <a:r>
              <a:rPr lang="en-US" sz="3200" b="1" dirty="0" err="1"/>
              <a:t>সহজাত</a:t>
            </a:r>
            <a:r>
              <a:rPr lang="en-US" sz="3200" b="1" dirty="0"/>
              <a:t> </a:t>
            </a:r>
            <a:r>
              <a:rPr lang="en-US" sz="3200" b="1" dirty="0" err="1"/>
              <a:t>গুণ</a:t>
            </a:r>
            <a:r>
              <a:rPr lang="en-US" sz="3200" b="1" dirty="0"/>
              <a:t> </a:t>
            </a:r>
            <a:r>
              <a:rPr lang="en-US" sz="3200" b="1" dirty="0" err="1"/>
              <a:t>বিকাশের</a:t>
            </a:r>
            <a:r>
              <a:rPr lang="en-US" sz="3200" b="1" dirty="0"/>
              <a:t> </a:t>
            </a:r>
            <a:r>
              <a:rPr lang="en-US" sz="3200" b="1" dirty="0" err="1"/>
              <a:t>দিকে</a:t>
            </a:r>
            <a:r>
              <a:rPr lang="en-US" sz="3200" b="1" dirty="0"/>
              <a:t> </a:t>
            </a:r>
            <a:r>
              <a:rPr lang="en-US" sz="3200" b="1" dirty="0" err="1"/>
              <a:t>বিশেষ</a:t>
            </a:r>
            <a:r>
              <a:rPr lang="en-US" sz="3200" b="1" dirty="0"/>
              <a:t> </a:t>
            </a:r>
            <a:r>
              <a:rPr lang="en-US" sz="3200" b="1" dirty="0" err="1"/>
              <a:t>গুরুত্ব</a:t>
            </a:r>
            <a:r>
              <a:rPr lang="en-US" sz="3200" b="1" dirty="0"/>
              <a:t> </a:t>
            </a:r>
            <a:r>
              <a:rPr lang="en-US" sz="3200" b="1" dirty="0" err="1"/>
              <a:t>আরোপ</a:t>
            </a:r>
            <a:r>
              <a:rPr lang="en-US" sz="3200" b="1" dirty="0"/>
              <a:t> </a:t>
            </a:r>
            <a:r>
              <a:rPr lang="en-US" sz="3200" b="1" dirty="0" err="1"/>
              <a:t>করা</a:t>
            </a:r>
            <a:r>
              <a:rPr lang="en-US" sz="3200" b="1" dirty="0"/>
              <a:t> </a:t>
            </a:r>
            <a:r>
              <a:rPr lang="en-US" sz="3200" b="1" dirty="0" err="1"/>
              <a:t>হয়</a:t>
            </a:r>
            <a:r>
              <a:rPr lang="en-US" sz="3200" b="1" dirty="0"/>
              <a:t> । </a:t>
            </a:r>
            <a:r>
              <a:rPr lang="en-US" sz="3200" b="1" dirty="0" err="1"/>
              <a:t>শিক্ষা</a:t>
            </a:r>
            <a:r>
              <a:rPr lang="en-US" sz="3200" b="1" dirty="0"/>
              <a:t> </a:t>
            </a:r>
            <a:r>
              <a:rPr lang="en-US" sz="3200" b="1" dirty="0" err="1"/>
              <a:t>অর্জনের</a:t>
            </a:r>
            <a:r>
              <a:rPr lang="en-US" sz="3200" b="1" dirty="0"/>
              <a:t> </a:t>
            </a:r>
            <a:r>
              <a:rPr lang="en-US" sz="3200" b="1" dirty="0" err="1"/>
              <a:t>প্রয়োজনীয়</a:t>
            </a:r>
            <a:r>
              <a:rPr lang="en-US" sz="3200" b="1" dirty="0"/>
              <a:t> </a:t>
            </a:r>
            <a:r>
              <a:rPr lang="en-US" sz="3200" b="1" dirty="0" err="1"/>
              <a:t>বৈশিষ্ট্য</a:t>
            </a:r>
            <a:r>
              <a:rPr lang="en-US" sz="3200" b="1" dirty="0"/>
              <a:t> </a:t>
            </a:r>
            <a:r>
              <a:rPr lang="en-US" sz="3200" b="1" dirty="0" err="1"/>
              <a:t>গুলি</a:t>
            </a:r>
            <a:r>
              <a:rPr lang="en-US" sz="3200" b="1" dirty="0"/>
              <a:t> </a:t>
            </a:r>
            <a:r>
              <a:rPr lang="en-US" sz="3200" b="1" dirty="0" err="1"/>
              <a:t>এবং</a:t>
            </a:r>
            <a:r>
              <a:rPr lang="en-US" sz="3200" b="1" dirty="0"/>
              <a:t> </a:t>
            </a:r>
            <a:r>
              <a:rPr lang="en-US" sz="3200" b="1" dirty="0" err="1"/>
              <a:t>বিভিন্ন</a:t>
            </a:r>
            <a:r>
              <a:rPr lang="en-US" sz="3200" b="1" dirty="0"/>
              <a:t> </a:t>
            </a:r>
            <a:r>
              <a:rPr lang="en-US" sz="3200" b="1" dirty="0" err="1"/>
              <a:t>প্রকার</a:t>
            </a:r>
            <a:r>
              <a:rPr lang="en-US" sz="3200" b="1" dirty="0"/>
              <a:t> </a:t>
            </a:r>
            <a:r>
              <a:rPr lang="en-US" sz="3200" b="1" dirty="0" err="1"/>
              <a:t>আচরণ</a:t>
            </a:r>
            <a:r>
              <a:rPr lang="en-US" sz="3200" b="1" dirty="0"/>
              <a:t> </a:t>
            </a:r>
            <a:r>
              <a:rPr lang="en-US" sz="3200" b="1" dirty="0" err="1"/>
              <a:t>আয়ত্ত</a:t>
            </a:r>
            <a:r>
              <a:rPr lang="en-US" sz="3200" b="1" dirty="0"/>
              <a:t> </a:t>
            </a:r>
            <a:r>
              <a:rPr lang="en-US" sz="3200" b="1" dirty="0" err="1"/>
              <a:t>করতে</a:t>
            </a:r>
            <a:r>
              <a:rPr lang="en-US" sz="3200" b="1" dirty="0"/>
              <a:t> </a:t>
            </a:r>
            <a:r>
              <a:rPr lang="en-US" sz="3200" b="1" dirty="0" err="1"/>
              <a:t>শিক্ষার্থী</a:t>
            </a:r>
            <a:r>
              <a:rPr lang="en-US" sz="3200" b="1" dirty="0"/>
              <a:t> </a:t>
            </a:r>
            <a:r>
              <a:rPr lang="en-US" sz="3200" b="1" dirty="0" err="1"/>
              <a:t>সমর্থ</a:t>
            </a:r>
            <a:r>
              <a:rPr lang="en-US" sz="3200" b="1" dirty="0"/>
              <a:t> </a:t>
            </a:r>
            <a:r>
              <a:rPr lang="en-US" sz="3200" b="1" dirty="0" err="1"/>
              <a:t>হয়</a:t>
            </a:r>
            <a:r>
              <a:rPr lang="en-US" sz="3200" b="1" dirty="0"/>
              <a:t> ।</a:t>
            </a:r>
          </a:p>
        </p:txBody>
      </p:sp>
    </p:spTree>
    <p:extLst>
      <p:ext uri="{BB962C8B-B14F-4D97-AF65-F5344CB8AC3E}">
        <p14:creationId xmlns="" xmlns:p14="http://schemas.microsoft.com/office/powerpoint/2010/main" val="142217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84B6FC-A0AE-9893-EBFE-4951DA5B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শিক্ষক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( Educator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) 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09DAB2-42E4-E612-9664-0486E5775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60" y="1726594"/>
            <a:ext cx="11848541" cy="4512888"/>
          </a:xfrm>
        </p:spPr>
        <p:txBody>
          <a:bodyPr>
            <a:normAutofit/>
          </a:bodyPr>
          <a:lstStyle/>
          <a:p>
            <a:r>
              <a:rPr lang="as-IN" b="1" dirty="0"/>
              <a:t>স্বামী বিবেকানন্দ বলেছেন- " </a:t>
            </a:r>
            <a:r>
              <a:rPr lang="en-US" b="1" dirty="0"/>
              <a:t>Like fire in a piece of flint , knowledge exists in mind ; suggestion which brings it out " </a:t>
            </a:r>
            <a:r>
              <a:rPr lang="as-IN" b="1" dirty="0"/>
              <a:t>অর্থাৎ চকমকি পাথরে যেমন আগুন অন্তর্নিহিত শক্তি , জ্ঞানও তেমনি প্রত্যেক মানুষের অন্তর্নিহিত সুপ্ত শক্তি । বহির্জগতের যে কোন প্রেরণা বা ইঙ্গিত ঘর্ষণের কাজ করে মানুষের সেই জ্ঞানের বহিঃপ্রকাশ ঘটায় । শিক্ষার জগতে , শিক্ষকের দায়িত্ব হল প্রেরণা সঞ্চার করা । প্রচলিত অর্থে শিক্ষক তাঁর সঞ্চিত জ্ঞান শিক্ষার্থীদের মধ্যে বিতরণ করবেন এবং তাদের জ্ঞানের ভান্ডার পরিপূর্ণ করবেন।  শিক্ষক কেবলমাত্র শিক্ষার্থীর বন্ধু , পথপ্রদর্শক ও আদর্শ জীবনার্দশের প্রতীক হিসাবে ( </a:t>
            </a:r>
            <a:r>
              <a:rPr lang="en-US" b="1" dirty="0"/>
              <a:t>Friend,  Philosopher and Guide) </a:t>
            </a:r>
            <a:r>
              <a:rPr lang="as-IN" b="1" dirty="0"/>
              <a:t>নিজেকে তুলে ধরে, সেই দায়িত্ব সম্পন্ন করেন।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548004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468</Words>
  <Application>Microsoft Office PowerPoint</Application>
  <PresentationFormat>Custom</PresentationFormat>
  <Paragraphs>45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Circuit</vt:lpstr>
      <vt:lpstr>Slide 1</vt:lpstr>
      <vt:lpstr>    শিক্ষা ( Education)</vt:lpstr>
      <vt:lpstr>শিক্ষা হল , সমাজের চাহিদা অনুযায়ী শিশুর উপর পরিণত ব্যক্তিদের  সুপরিকল্পিত প্রভাবের সমষ্টি যা তার সুষম দেহমনের বিকাশের মাধ্যমে জীবনের পরম সত্যকে উপলব্ধি করতে সহায়তা করা ।</vt:lpstr>
      <vt:lpstr>শিক্ষা – সম্পর্কে মনীষীদের উক্তি </vt:lpstr>
      <vt:lpstr>শিক্ষা শব্দের ব্যুৎপত্তিগত অর্থ  </vt:lpstr>
      <vt:lpstr>Slide 6</vt:lpstr>
      <vt:lpstr>শিক্ষার উপাদানসমূহ </vt:lpstr>
      <vt:lpstr>1 শিক্ষার্থী( Educand) </vt:lpstr>
      <vt:lpstr>2 শিক্ষক ( Educator )  </vt:lpstr>
      <vt:lpstr>3 পাঠক্রম ( Subject of Learning)  </vt:lpstr>
      <vt:lpstr>4 বিদ্যালয় ( School)  </vt:lpstr>
      <vt:lpstr>শিক্ষার মুখ্যকার্যাবলি ( Major functions of Education)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শিক্ষা</dc:title>
  <dc:creator>sukantamahata88@gmail.com</dc:creator>
  <cp:lastModifiedBy>Akinchan</cp:lastModifiedBy>
  <cp:revision>21</cp:revision>
  <dcterms:created xsi:type="dcterms:W3CDTF">2023-01-18T07:13:27Z</dcterms:created>
  <dcterms:modified xsi:type="dcterms:W3CDTF">2024-06-16T05:52:10Z</dcterms:modified>
</cp:coreProperties>
</file>